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1" r:id="rId4"/>
  </p:sldMasterIdLst>
  <p:notesMasterIdLst>
    <p:notesMasterId r:id="rId22"/>
  </p:notesMasterIdLst>
  <p:handoutMasterIdLst>
    <p:handoutMasterId r:id="rId23"/>
  </p:handoutMasterIdLst>
  <p:sldIdLst>
    <p:sldId id="310" r:id="rId5"/>
    <p:sldId id="261" r:id="rId6"/>
    <p:sldId id="262" r:id="rId7"/>
    <p:sldId id="303" r:id="rId8"/>
    <p:sldId id="289" r:id="rId9"/>
    <p:sldId id="311" r:id="rId10"/>
    <p:sldId id="315" r:id="rId11"/>
    <p:sldId id="316" r:id="rId12"/>
    <p:sldId id="314" r:id="rId13"/>
    <p:sldId id="264" r:id="rId14"/>
    <p:sldId id="317" r:id="rId15"/>
    <p:sldId id="304" r:id="rId16"/>
    <p:sldId id="309" r:id="rId17"/>
    <p:sldId id="319" r:id="rId18"/>
    <p:sldId id="318" r:id="rId19"/>
    <p:sldId id="275" r:id="rId20"/>
    <p:sldId id="276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Автор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5469"/>
    <a:srgbClr val="FBF4EF"/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75" d="100"/>
          <a:sy n="75" d="100"/>
        </p:scale>
        <p:origin x="4032" y="3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2C48FB7-4632-4FB7-A822-C8EE7A1BCE57}" type="datetime1">
              <a:rPr lang="ru-RU" smtClean="0"/>
              <a:t>23.06.2023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7D626-816E-4770-8022-B9B504B09470}" type="datetime1">
              <a:rPr lang="ru-RU" smtClean="0"/>
              <a:pPr/>
              <a:t>23.06.2023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8073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2579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2785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8899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0415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9937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4620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4235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B9A9E5-4F7F-4A7D-9DE1-899232329269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328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9BB1D7-1FA4-8574-A30B-D249582DB9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9FB9FE1-824C-1AC3-85B1-4585B49E74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268148-7F3C-E6F4-B148-5DF917E60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3C930-58F5-4502-8756-E06D9B4AD5FE}" type="datetimeFigureOut">
              <a:rPr lang="ru-RU" smtClean="0"/>
              <a:t>23.06.2023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6053A8F-ED6D-0532-8780-E6683FCF8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12C9C5D-EA44-5F63-F299-EC7C1E64D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4FD9D-971E-4716-8FCA-180C0A15F0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346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5540D9-40A5-8B23-6C29-973E7C3AB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A8F7E49-EEEC-A20C-322A-96379CC187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C360B8-01DA-5D34-90EA-419073609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noProof="0"/>
              <a:t>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A7F4E7-12B0-5F41-9BBE-18B21351A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EDCDFB3-EDC4-AB14-5274-397E8CF5B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908369974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B057CCA-C60A-F421-8F72-EC9F60882E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9B014CB-9347-AD32-F565-F978A31304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7DCDE5-89D6-2955-B66F-2AAAC45B1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noProof="0"/>
              <a:t>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75402D-62CA-1C64-D825-2F28AB467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25F3A19-55CA-7B0A-4F29-536774FC9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120828304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17" name="Текст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18" name="Текст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19" name="Текст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34" name="Текст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35" name="Текст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36" name="Текст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37" name="Текст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ru-RU" noProof="0"/>
              <a:t>20XX г.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 rtlCol="0"/>
          <a:lstStyle>
            <a:lvl1pPr algn="l"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9877011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одержимое с 3 столбцами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7" name="Текст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1" name="Текст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32" name="Текст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3" name="Текст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34" name="Текст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2" name="Текст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3" name="Текст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ru-RU" noProof="0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Графический объект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Графический объект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649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одержимое с 2 столбцам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7" name="Текст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8" name="Текст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9" name="Текст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0" name="Текст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3" name="Текст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4" name="Текст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016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рыв раздела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pic>
        <p:nvPicPr>
          <p:cNvPr id="5" name="Графический объект 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Графический объект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2" name="Текст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3" name="Текст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4" name="Текст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6" name="Текст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7" name="Дата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18" name="Нижний колонтитул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19" name="Номер слайда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ыночное сравнение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2" name="Объект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pic>
        <p:nvPicPr>
          <p:cNvPr id="11" name="Графический объект 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Графический объект 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Графический объект 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Объект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6" name="Объект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endParaRPr lang="ru-RU" noProof="0"/>
          </a:p>
        </p:txBody>
      </p:sp>
      <p:sp>
        <p:nvSpPr>
          <p:cNvPr id="27" name="Объект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Графический объект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20" name="Текст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5" name="Текст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6" name="Текст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7" name="Текст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8" name="Текст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9" name="Текст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1" name="Дата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22" name="Нижний колонтитул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24" name="Номер слайда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полнитель графического элемента SmartArt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6776"/>
            <a:ext cx="10515600" cy="369764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графический элемент SmartArt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136E9C-78D9-1D5D-A969-2E58C128C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B956B4-625D-7126-E4A4-A705467DB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0E327D7-A0D4-4A01-E3AA-EB06CACAD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noProof="0"/>
              <a:t>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DCED3F-5097-49C6-4869-DC076A816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30BFE24-170F-07B1-0832-68179EDBB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53815337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содержимо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17" name="Текст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4" name="Объект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5" name="Объект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19" name="Текст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2" name="Объект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6" name="Объект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бъект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A41548-2442-E91B-BD57-0381AAC02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CE54BF5-12E9-2F52-3023-846E56303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F8786C-59DB-DD0B-7F67-F5DDEB513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noProof="0"/>
              <a:t>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7E5F79-D69B-1049-412D-2F6F75ACE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CC1400-B625-D345-FF7A-F2AC8379E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886703051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3E1A10-7EFA-2CD6-F1B1-C493B3ADA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22F87D-952D-4007-1DC3-151E5C5E39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DDF04FA-B5E5-C2B8-291B-0BADA59A7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CB70A50-A991-5689-86C4-FFC484CEE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noProof="0"/>
              <a:t>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3584BC7-DD6E-D4A1-3DF1-885CCC682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noProof="0"/>
              <a:t>Набор слайдов для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7CD7BA5-286C-0C52-9911-287841294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803818282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43C140-A3A7-3DB5-9786-C126DE674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3539DA9-5F6C-78A2-FFA9-5C6A8E91B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7B4DF69-C27E-9ADB-4BF1-36518302A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B0C1DF5-05AF-F0A0-8531-9711524A2C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3CA3A90-441F-5D0A-6812-C607FE7DFF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37BBCE1-DAE3-BDC4-C961-1A13B776A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6826413-06D6-B4E3-94ED-B21030DC3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D160F25-BA33-2795-B9CE-6A2D625F5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258078973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FC8E98-5436-7233-B686-6F0808AFF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490B9FF-980A-3825-E898-D4E42D2F2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noProof="0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32827AD-2936-9BFF-2422-EF3C356F5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87C5BC0-1C2F-46EF-6C93-4C3831C97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40077604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17A6CBF-05C9-A86B-C397-F279BDDD4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noProof="0"/>
              <a:t>20ГГ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46AD5E4-E107-B68E-1575-1176F232F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noProof="0"/>
              <a:t>Набор слайдов для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3C1ED9F-3CBF-284D-0017-A6BE913D3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524917251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98CE15-06C2-E6D9-0A16-E6EBA54C2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0E589D-FD55-E00A-38BB-6AC2F07F0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5A89586-38A8-D08F-586C-9064A1E168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6C4686-9B93-BDC0-6E64-C8950528D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noProof="0"/>
              <a:t>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72F5A09-BDDB-4486-C1AC-8D2C20940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noProof="0"/>
              <a:t>Набор слайдов для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8D364F9-772C-88C8-8C38-01944DF4D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12649426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BC86B8-8AF5-C217-34AF-F27EC134F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19DD80E-2644-E3EE-FB77-ECBE396C5E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4AE3681-9E9D-73BE-7268-F0EB1EF2F2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A8A83EE-30F0-B911-9C84-20C825AFE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noProof="0"/>
              <a:t>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77D16B0-D2C2-9B9C-D749-7EA25447C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noProof="0"/>
              <a:t>Набор слайдов для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9172BC2-15EB-78AD-EC3A-D865EA8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8275752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7801DA-8B7F-B270-2FA1-F6985B020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39285F4-D78B-BDDA-CC8E-A46CC5C98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D0DA660-D34A-3B9C-32D2-8720116DDE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noProof="0"/>
              <a:t>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C94738-20B1-A65B-0F7D-E8287E08E3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787A1C-0FDD-23FB-EF44-F21667EA0A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229048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6" r:id="rId14"/>
    <p:sldLayoutId id="2147483673" r:id="rId15"/>
    <p:sldLayoutId id="2147483676" r:id="rId16"/>
    <p:sldLayoutId id="2147483699" r:id="rId17"/>
    <p:sldLayoutId id="2147483700" r:id="rId18"/>
    <p:sldLayoutId id="2147483681" r:id="rId19"/>
    <p:sldLayoutId id="2147483696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одзаголовок 2">
            <a:extLst>
              <a:ext uri="{FF2B5EF4-FFF2-40B4-BE49-F238E27FC236}">
                <a16:creationId xmlns:a16="http://schemas.microsoft.com/office/drawing/2014/main" id="{4CD57D2D-AEC9-697A-D8A0-0FE2406A33DB}"/>
              </a:ext>
            </a:extLst>
          </p:cNvPr>
          <p:cNvSpPr>
            <a:spLocks noGrp="1"/>
          </p:cNvSpPr>
          <p:nvPr/>
        </p:nvSpPr>
        <p:spPr>
          <a:xfrm>
            <a:off x="1648881" y="2488903"/>
            <a:ext cx="9779917" cy="15336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dirty="0"/>
              <a:t>На тему: "</a:t>
            </a:r>
            <a:r>
              <a:rPr lang="ru-RU" sz="3200" b="0" i="0" dirty="0">
                <a:solidFill>
                  <a:schemeClr val="tx1"/>
                </a:solidFill>
                <a:effectLst/>
              </a:rPr>
              <a:t>Скрининговая маммография обнаружения рака молочной железы методами нейронных сетей</a:t>
            </a:r>
            <a:r>
              <a:rPr lang="ru-RU" sz="3200" dirty="0"/>
              <a:t>"</a:t>
            </a: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E2CA3884-7520-4CD7-80C0-E848EA6F819D}"/>
              </a:ext>
            </a:extLst>
          </p:cNvPr>
          <p:cNvSpPr txBox="1"/>
          <p:nvPr/>
        </p:nvSpPr>
        <p:spPr>
          <a:xfrm>
            <a:off x="763202" y="5305260"/>
            <a:ext cx="7530858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Выполнил студент гр. </a:t>
            </a:r>
            <a:r>
              <a:rPr lang="ru-RU" dirty="0">
                <a:ea typeface="+mn-lt"/>
                <a:cs typeface="+mn-lt"/>
              </a:rPr>
              <a:t>Б911</a:t>
            </a:r>
            <a:r>
              <a:rPr lang="en-US" dirty="0">
                <a:ea typeface="+mn-lt"/>
                <a:cs typeface="+mn-lt"/>
              </a:rPr>
              <a:t>9</a:t>
            </a:r>
            <a:r>
              <a:rPr lang="ru-RU" dirty="0">
                <a:ea typeface="+mn-lt"/>
                <a:cs typeface="+mn-lt"/>
              </a:rPr>
              <a:t>-0</a:t>
            </a:r>
            <a:r>
              <a:rPr lang="en-US" dirty="0">
                <a:ea typeface="+mn-lt"/>
                <a:cs typeface="+mn-lt"/>
              </a:rPr>
              <a:t>2</a:t>
            </a:r>
            <a:r>
              <a:rPr lang="ru-RU" dirty="0">
                <a:ea typeface="+mn-lt"/>
                <a:cs typeface="+mn-lt"/>
              </a:rPr>
              <a:t>.03.0</a:t>
            </a:r>
            <a:r>
              <a:rPr lang="en-US" dirty="0">
                <a:ea typeface="+mn-lt"/>
                <a:cs typeface="+mn-lt"/>
              </a:rPr>
              <a:t>1</a:t>
            </a:r>
            <a:r>
              <a:rPr lang="ru-RU" dirty="0" err="1">
                <a:ea typeface="+mn-lt"/>
                <a:cs typeface="+mn-lt"/>
              </a:rPr>
              <a:t>сцт</a:t>
            </a:r>
            <a:r>
              <a:rPr lang="ru-RU" dirty="0">
                <a:ea typeface="+mn-lt"/>
                <a:cs typeface="+mn-lt"/>
              </a:rPr>
              <a:t> Ан В.А.</a:t>
            </a:r>
            <a:endParaRPr lang="ru-RU" dirty="0"/>
          </a:p>
          <a:p>
            <a:r>
              <a:rPr lang="ru-RU" dirty="0">
                <a:ea typeface="+mn-lt"/>
                <a:cs typeface="+mn-lt"/>
              </a:rPr>
              <a:t>Руководитель – Акулов А.С. ассистент </a:t>
            </a:r>
            <a:endParaRPr lang="ru-RU" dirty="0"/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76764654-C9F9-463E-BD71-0CAC171C76D1}"/>
              </a:ext>
            </a:extLst>
          </p:cNvPr>
          <p:cNvSpPr txBox="1"/>
          <p:nvPr/>
        </p:nvSpPr>
        <p:spPr>
          <a:xfrm>
            <a:off x="3003160" y="2488903"/>
            <a:ext cx="7071360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3200" dirty="0">
                <a:ea typeface="+mn-lt"/>
                <a:cs typeface="+mn-lt"/>
              </a:rPr>
              <a:t>Отчет по преддипломной практике </a:t>
            </a:r>
            <a:endParaRPr lang="ru-RU" sz="3200" dirty="0"/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F9EADFCA-20E8-44FF-A1EA-81B7105CCA44}"/>
              </a:ext>
            </a:extLst>
          </p:cNvPr>
          <p:cNvSpPr txBox="1"/>
          <p:nvPr/>
        </p:nvSpPr>
        <p:spPr>
          <a:xfrm>
            <a:off x="3607297" y="937119"/>
            <a:ext cx="5863087" cy="95410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>
                <a:ea typeface="+mn-lt"/>
                <a:cs typeface="+mn-lt"/>
              </a:rPr>
              <a:t>Федеральное государственное автономное образовательное учреждение высшего образования </a:t>
            </a:r>
            <a:endParaRPr lang="ru-RU" dirty="0"/>
          </a:p>
          <a:p>
            <a:pPr algn="ctr"/>
            <a:r>
              <a:rPr lang="ru-RU" b="1" dirty="0">
                <a:ea typeface="+mn-lt"/>
                <a:cs typeface="+mn-lt"/>
              </a:rPr>
              <a:t>«Дальневосточный федеральный университет»</a:t>
            </a:r>
            <a:r>
              <a:rPr lang="ru-RU" sz="2000" dirty="0">
                <a:ea typeface="+mn-lt"/>
                <a:cs typeface="+mn-lt"/>
              </a:rPr>
              <a:t> </a:t>
            </a:r>
            <a:endParaRPr lang="ru-RU" sz="2000" dirty="0"/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DB2FB686-C12D-437F-9648-520A972FEB24}"/>
              </a:ext>
            </a:extLst>
          </p:cNvPr>
          <p:cNvSpPr txBox="1"/>
          <p:nvPr/>
        </p:nvSpPr>
        <p:spPr>
          <a:xfrm>
            <a:off x="5167251" y="5902937"/>
            <a:ext cx="2743200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>
                <a:ea typeface="+mn-lt"/>
                <a:cs typeface="+mn-lt"/>
              </a:rPr>
              <a:t>г. Владивосток </a:t>
            </a:r>
            <a:endParaRPr lang="ru-RU" dirty="0"/>
          </a:p>
          <a:p>
            <a:pPr algn="ctr"/>
            <a:r>
              <a:rPr lang="ru-RU" dirty="0">
                <a:ea typeface="+mn-lt"/>
                <a:cs typeface="+mn-lt"/>
              </a:rPr>
              <a:t>2023 </a:t>
            </a:r>
            <a:endParaRPr lang="ru-RU" dirty="0"/>
          </a:p>
        </p:txBody>
      </p:sp>
      <p:pic>
        <p:nvPicPr>
          <p:cNvPr id="20" name="Рисунок 19" descr="Описание: лого">
            <a:extLst>
              <a:ext uri="{FF2B5EF4-FFF2-40B4-BE49-F238E27FC236}">
                <a16:creationId xmlns:a16="http://schemas.microsoft.com/office/drawing/2014/main" id="{C1BB5715-34C3-F04D-83F4-9296B49699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949"/>
          <a:stretch>
            <a:fillRect/>
          </a:stretch>
        </p:blipFill>
        <p:spPr bwMode="auto">
          <a:xfrm>
            <a:off x="6353739" y="308732"/>
            <a:ext cx="370205" cy="6070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6571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689" y="639748"/>
            <a:ext cx="4016617" cy="1654878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нейронной сети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AAA209B-093F-FB14-2956-F08999E4F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005" y="717866"/>
            <a:ext cx="3036570" cy="5821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A81ABA-2446-A317-2046-ED83072B99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030" y="1187048"/>
            <a:ext cx="3246678" cy="488268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Номер слайда 12">
            <a:extLst>
              <a:ext uri="{FF2B5EF4-FFF2-40B4-BE49-F238E27FC236}">
                <a16:creationId xmlns:a16="http://schemas.microsoft.com/office/drawing/2014/main" id="{64CBF290-57B4-5228-1F12-2055AB683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1256" y="6321842"/>
            <a:ext cx="542925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z="1800" smtClean="0">
                <a:solidFill>
                  <a:schemeClr val="tx1"/>
                </a:solidFill>
              </a:rPr>
              <a:pPr rtl="0"/>
              <a:t>10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3347B9-8986-B270-EC64-A331D754B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932" y="-314826"/>
            <a:ext cx="6022136" cy="1204912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 обучения</a:t>
            </a:r>
          </a:p>
        </p:txBody>
      </p:sp>
      <p:sp>
        <p:nvSpPr>
          <p:cNvPr id="3" name="Номер слайда 12">
            <a:extLst>
              <a:ext uri="{FF2B5EF4-FFF2-40B4-BE49-F238E27FC236}">
                <a16:creationId xmlns:a16="http://schemas.microsoft.com/office/drawing/2014/main" id="{16418528-1A8F-5EB0-6A99-CE75CC9D0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1256" y="6321842"/>
            <a:ext cx="542925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z="1800" smtClean="0">
                <a:solidFill>
                  <a:schemeClr val="tx1"/>
                </a:solidFill>
              </a:rPr>
              <a:pPr rtl="0"/>
              <a:t>11</a:t>
            </a:fld>
            <a:endParaRPr lang="ru-RU" sz="1800" dirty="0">
              <a:solidFill>
                <a:schemeClr val="tx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776520-13A8-B262-5037-C5F44F27E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409" y="890086"/>
            <a:ext cx="4268233" cy="296233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77BE26-10D1-09D6-8559-2AFCA70AB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842" y="890086"/>
            <a:ext cx="4059251" cy="288226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97D96E0-C06E-0F34-E424-60593FFCA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408" y="3662243"/>
            <a:ext cx="4268233" cy="298361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3FB6F02-FAA5-41BE-504F-36DA49A56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709802"/>
            <a:ext cx="4379786" cy="314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75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3347B9-8986-B270-EC64-A331D754B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5550" y="400701"/>
            <a:ext cx="7410990" cy="1204912"/>
          </a:xfrm>
        </p:spPr>
        <p:txBody>
          <a:bodyPr>
            <a:norm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Мера качества модели</a:t>
            </a:r>
          </a:p>
        </p:txBody>
      </p:sp>
      <p:pic>
        <p:nvPicPr>
          <p:cNvPr id="4" name="Рисунок 3" descr="Изображение выглядит как текст, снимок экрана, Шрифт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01A5031E-4F72-3202-A237-5C6919DBF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045" y="1790323"/>
            <a:ext cx="5010922" cy="3950216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19A0D800-C5C0-98CD-94F2-970DD3216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49" y="3228147"/>
            <a:ext cx="4305901" cy="1581371"/>
          </a:xfrm>
          <a:prstGeom prst="rect">
            <a:avLst/>
          </a:prstGeom>
        </p:spPr>
      </p:pic>
      <p:sp>
        <p:nvSpPr>
          <p:cNvPr id="7" name="Номер слайда 12">
            <a:extLst>
              <a:ext uri="{FF2B5EF4-FFF2-40B4-BE49-F238E27FC236}">
                <a16:creationId xmlns:a16="http://schemas.microsoft.com/office/drawing/2014/main" id="{8B2958FB-EA4C-36AB-227B-B8CA4D365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1256" y="6321842"/>
            <a:ext cx="542925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z="1800" smtClean="0">
                <a:solidFill>
                  <a:schemeClr val="tx1"/>
                </a:solidFill>
              </a:rPr>
              <a:pPr rtl="0"/>
              <a:t>12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209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3347B9-8986-B270-EC64-A331D754B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3781" y="560484"/>
            <a:ext cx="8945486" cy="1204912"/>
          </a:xfrm>
        </p:spPr>
        <p:txBody>
          <a:bodyPr>
            <a:norm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Сегментация изображения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52926B-797F-D56D-2BFE-5451616D8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256" y="2782887"/>
            <a:ext cx="8945487" cy="3014297"/>
          </a:xfrm>
          <a:prstGeom prst="rect">
            <a:avLst/>
          </a:prstGeom>
        </p:spPr>
      </p:pic>
      <p:sp>
        <p:nvSpPr>
          <p:cNvPr id="4" name="Номер слайда 12">
            <a:extLst>
              <a:ext uri="{FF2B5EF4-FFF2-40B4-BE49-F238E27FC236}">
                <a16:creationId xmlns:a16="http://schemas.microsoft.com/office/drawing/2014/main" id="{8B09FAA5-F1A1-80A1-F2F8-708BBAFF6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1256" y="6321842"/>
            <a:ext cx="542925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z="1800" smtClean="0">
                <a:solidFill>
                  <a:schemeClr val="tx1"/>
                </a:solidFill>
              </a:rPr>
              <a:pPr rtl="0"/>
              <a:t>13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925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3347B9-8986-B270-EC64-A331D754B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770" y="0"/>
            <a:ext cx="8945486" cy="1204912"/>
          </a:xfrm>
        </p:spPr>
        <p:txBody>
          <a:bodyPr>
            <a:norm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Сравнительный анализ</a:t>
            </a:r>
          </a:p>
        </p:txBody>
      </p:sp>
      <p:sp>
        <p:nvSpPr>
          <p:cNvPr id="4" name="Номер слайда 12">
            <a:extLst>
              <a:ext uri="{FF2B5EF4-FFF2-40B4-BE49-F238E27FC236}">
                <a16:creationId xmlns:a16="http://schemas.microsoft.com/office/drawing/2014/main" id="{8B09FAA5-F1A1-80A1-F2F8-708BBAFF6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1256" y="6321842"/>
            <a:ext cx="542925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rtl="0"/>
              <a:t>14</a:t>
            </a:fld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Таблица 5">
            <a:extLst>
              <a:ext uri="{FF2B5EF4-FFF2-40B4-BE49-F238E27FC236}">
                <a16:creationId xmlns:a16="http://schemas.microsoft.com/office/drawing/2014/main" id="{15C62AE2-CBAB-0AB4-612F-4B3EA4C7F9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486134"/>
              </p:ext>
            </p:extLst>
          </p:nvPr>
        </p:nvGraphicFramePr>
        <p:xfrm>
          <a:off x="1686944" y="1954171"/>
          <a:ext cx="81279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5720">
                  <a:extLst>
                    <a:ext uri="{9D8B030D-6E8A-4147-A177-3AD203B41FA5}">
                      <a16:colId xmlns:a16="http://schemas.microsoft.com/office/drawing/2014/main" val="1187691016"/>
                    </a:ext>
                  </a:extLst>
                </a:gridCol>
                <a:gridCol w="1532946">
                  <a:extLst>
                    <a:ext uri="{9D8B030D-6E8A-4147-A177-3AD203B41FA5}">
                      <a16:colId xmlns:a16="http://schemas.microsoft.com/office/drawing/2014/main" val="46666009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779854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Точность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Врач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Нейронная сеть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256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Положительный результат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80-90%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3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Ложно положительный результат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10-20%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796013"/>
                  </a:ext>
                </a:extLst>
              </a:tr>
            </a:tbl>
          </a:graphicData>
        </a:graphic>
      </p:graphicFrame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9BB9E14-3C77-5F4A-E1E4-E4A9B21C5555}"/>
              </a:ext>
            </a:extLst>
          </p:cNvPr>
          <p:cNvSpPr txBox="1">
            <a:spLocks/>
          </p:cNvSpPr>
          <p:nvPr/>
        </p:nvSpPr>
        <p:spPr>
          <a:xfrm>
            <a:off x="430523" y="4474234"/>
            <a:ext cx="10983657" cy="18476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Данные для сравнения были взяты со следующих статей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"Accuracy of mammography, clinical examination, US, and MR imaging in preoperative assessment of breast cancer": 	https://pubmed.ncbi.nlm.nih.gov/22358033/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"False-positive mammography and breast cancer risk: an update": 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https://www.ncbi.nlm.nih.gov/pmc/articles/PMC4020019/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"Breast cancer screening with mammography: Overview of Swedish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randomised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trials": 	https://www.ncbi.nlm.nih.gov/pmc/articles/PMC2812877/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749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3347B9-8986-B270-EC64-A331D754B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584" y="362076"/>
            <a:ext cx="5682831" cy="1204912"/>
          </a:xfrm>
        </p:spPr>
        <p:txBody>
          <a:bodyPr>
            <a:norm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Веб приложение</a:t>
            </a:r>
          </a:p>
        </p:txBody>
      </p:sp>
      <p:sp>
        <p:nvSpPr>
          <p:cNvPr id="4" name="Номер слайда 12">
            <a:extLst>
              <a:ext uri="{FF2B5EF4-FFF2-40B4-BE49-F238E27FC236}">
                <a16:creationId xmlns:a16="http://schemas.microsoft.com/office/drawing/2014/main" id="{8B09FAA5-F1A1-80A1-F2F8-708BBAFF6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1256" y="6321842"/>
            <a:ext cx="542925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z="1800" smtClean="0">
                <a:solidFill>
                  <a:schemeClr val="tx1"/>
                </a:solidFill>
              </a:rPr>
              <a:pPr rtl="0"/>
              <a:t>15</a:t>
            </a:fld>
            <a:endParaRPr lang="ru-RU" sz="1800" dirty="0">
              <a:solidFill>
                <a:schemeClr val="tx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DE11739-A14A-6737-796F-989F6896D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286" y="1811547"/>
            <a:ext cx="6031722" cy="451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3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3748" y="171033"/>
            <a:ext cx="5111750" cy="1204912"/>
          </a:xfrm>
        </p:spPr>
        <p:txBody>
          <a:bodyPr rtlCol="0"/>
          <a:lstStyle/>
          <a:p>
            <a:pPr rtl="0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8580" y="2251467"/>
            <a:ext cx="8583283" cy="207896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just">
              <a:lnSpc>
                <a:spcPct val="150000"/>
              </a:lnSpc>
            </a:pPr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изучен процесс выявление рака молочной железы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8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</a:t>
            </a: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бучена модель нейронной сети  классифицирующая рак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</a:t>
            </a: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бучена модель сегментирующая </a:t>
            </a:r>
            <a:r>
              <a:rPr lang="ru-RU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зоны подозрительные на рак</a:t>
            </a:r>
            <a:r>
              <a:rPr lang="en-US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8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написана система для взаимодействия с нейронной сетью. </a:t>
            </a:r>
          </a:p>
        </p:txBody>
      </p:sp>
      <p:sp>
        <p:nvSpPr>
          <p:cNvPr id="4" name="Номер слайда 12">
            <a:extLst>
              <a:ext uri="{FF2B5EF4-FFF2-40B4-BE49-F238E27FC236}">
                <a16:creationId xmlns:a16="http://schemas.microsoft.com/office/drawing/2014/main" id="{736F4173-52BF-4DBD-E00D-E3676F3EE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1256" y="6321842"/>
            <a:ext cx="542925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rtl="0"/>
              <a:t>16</a:t>
            </a:fld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071615A-0CF7-0681-5206-3AF4CB1F577E}"/>
              </a:ext>
            </a:extLst>
          </p:cNvPr>
          <p:cNvSpPr txBox="1">
            <a:spLocks/>
          </p:cNvSpPr>
          <p:nvPr/>
        </p:nvSpPr>
        <p:spPr>
          <a:xfrm>
            <a:off x="3540125" y="1348243"/>
            <a:ext cx="5111750" cy="793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C0832B8E-E92D-F7A5-9805-13BA15A1A4C2}"/>
              </a:ext>
            </a:extLst>
          </p:cNvPr>
          <p:cNvSpPr txBox="1">
            <a:spLocks/>
          </p:cNvSpPr>
          <p:nvPr/>
        </p:nvSpPr>
        <p:spPr>
          <a:xfrm>
            <a:off x="3438580" y="4153674"/>
            <a:ext cx="7747419" cy="20386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увеличение функций веб-приложения для сбора данных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дообучение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моделей нейронных сетей для увеличения точности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8108AA26-C83D-3D87-4C97-5EA921A0E343}"/>
              </a:ext>
            </a:extLst>
          </p:cNvPr>
          <p:cNvSpPr txBox="1">
            <a:spLocks/>
          </p:cNvSpPr>
          <p:nvPr/>
        </p:nvSpPr>
        <p:spPr>
          <a:xfrm>
            <a:off x="3438580" y="3968095"/>
            <a:ext cx="5111750" cy="1204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Планы на будущее</a:t>
            </a:r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0864" y="2328631"/>
            <a:ext cx="6990272" cy="1524735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4742" y="2033226"/>
            <a:ext cx="2141764" cy="5143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Рак 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5FF1291-56EB-4A7B-A198-1D91F9ECC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9582" y="3063883"/>
            <a:ext cx="2141764" cy="514350"/>
          </a:xfrm>
        </p:spPr>
        <p:txBody>
          <a:bodyPr rtlCol="0"/>
          <a:lstStyle/>
          <a:p>
            <a:pPr rtl="0"/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Время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61587" y="2033226"/>
            <a:ext cx="7546050" cy="1010842"/>
          </a:xfrm>
        </p:spPr>
        <p:txBody>
          <a:bodyPr rtlCol="0">
            <a:normAutofit/>
          </a:bodyPr>
          <a:lstStyle/>
          <a:p>
            <a:pPr algn="just" rtl="0"/>
            <a:r>
              <a:rPr lang="ru-RU" sz="18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Необходимость </a:t>
            </a:r>
            <a:r>
              <a:rPr lang="ru-RU" sz="1800" cap="none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</a:t>
            </a:r>
            <a:r>
              <a:rPr lang="ru-RU" sz="1800" cap="non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аннего обнаружение и лечения рака молочной железы </a:t>
            </a:r>
            <a:endParaRPr lang="ru-RU" sz="1800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/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B46CE8C6-E12D-4A0D-8553-7FFA31941D5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14563" y="3063883"/>
            <a:ext cx="6699618" cy="514350"/>
          </a:xfrm>
        </p:spPr>
        <p:txBody>
          <a:bodyPr rtlCol="0">
            <a:noAutofit/>
          </a:bodyPr>
          <a:lstStyle/>
          <a:p>
            <a:pPr algn="just" rtl="0"/>
            <a:r>
              <a:rPr lang="ru-RU" sz="18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Долгое ожидание в больничных очередях, а так же врачу необходимо тратить много времени для определения рака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1256" y="6321842"/>
            <a:ext cx="542925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rtl="0"/>
              <a:t>2</a:t>
            </a:fld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4135D89A-A5DE-2D91-CBC9-223C65520AC7}"/>
              </a:ext>
            </a:extLst>
          </p:cNvPr>
          <p:cNvSpPr txBox="1">
            <a:spLocks/>
          </p:cNvSpPr>
          <p:nvPr/>
        </p:nvSpPr>
        <p:spPr>
          <a:xfrm>
            <a:off x="2320153" y="4222586"/>
            <a:ext cx="2141764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точность</a:t>
            </a:r>
          </a:p>
        </p:txBody>
      </p:sp>
      <p:sp>
        <p:nvSpPr>
          <p:cNvPr id="11" name="Текст 7">
            <a:extLst>
              <a:ext uri="{FF2B5EF4-FFF2-40B4-BE49-F238E27FC236}">
                <a16:creationId xmlns:a16="http://schemas.microsoft.com/office/drawing/2014/main" id="{740C4971-EFCA-F480-9273-D48F72738B52}"/>
              </a:ext>
            </a:extLst>
          </p:cNvPr>
          <p:cNvSpPr txBox="1">
            <a:spLocks/>
          </p:cNvSpPr>
          <p:nvPr/>
        </p:nvSpPr>
        <p:spPr>
          <a:xfrm>
            <a:off x="5553233" y="4222586"/>
            <a:ext cx="5539095" cy="10108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Машина не ошибается, а человеческий фактор может</a:t>
            </a:r>
          </a:p>
          <a:p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Текст 3">
            <a:extLst>
              <a:ext uri="{FF2B5EF4-FFF2-40B4-BE49-F238E27FC236}">
                <a16:creationId xmlns:a16="http://schemas.microsoft.com/office/drawing/2014/main" id="{73D2F7F4-7986-185F-1C59-9F71E5EFD72E}"/>
              </a:ext>
            </a:extLst>
          </p:cNvPr>
          <p:cNvSpPr txBox="1">
            <a:spLocks/>
          </p:cNvSpPr>
          <p:nvPr/>
        </p:nvSpPr>
        <p:spPr>
          <a:xfrm>
            <a:off x="3180966" y="5255121"/>
            <a:ext cx="2141764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страховка</a:t>
            </a:r>
          </a:p>
        </p:txBody>
      </p:sp>
      <p:sp>
        <p:nvSpPr>
          <p:cNvPr id="14" name="Текст 7">
            <a:extLst>
              <a:ext uri="{FF2B5EF4-FFF2-40B4-BE49-F238E27FC236}">
                <a16:creationId xmlns:a16="http://schemas.microsoft.com/office/drawing/2014/main" id="{F1E0D4BE-6F9E-B8B3-F46E-71ED08B81701}"/>
              </a:ext>
            </a:extLst>
          </p:cNvPr>
          <p:cNvSpPr txBox="1">
            <a:spLocks/>
          </p:cNvSpPr>
          <p:nvPr/>
        </p:nvSpPr>
        <p:spPr>
          <a:xfrm>
            <a:off x="6147759" y="5255121"/>
            <a:ext cx="4825039" cy="6324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Лучше провериться два раза чем один</a:t>
            </a:r>
          </a:p>
          <a:p>
            <a:pPr algn="just"/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83F3E902-FFC9-5EDA-4418-30686186ECEB}"/>
              </a:ext>
            </a:extLst>
          </p:cNvPr>
          <p:cNvSpPr txBox="1">
            <a:spLocks/>
          </p:cNvSpPr>
          <p:nvPr/>
        </p:nvSpPr>
        <p:spPr>
          <a:xfrm>
            <a:off x="1781487" y="617036"/>
            <a:ext cx="84216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ru-RU" sz="6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</a:t>
            </a:r>
            <a:endParaRPr lang="ru-RU" sz="6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504" y="154183"/>
            <a:ext cx="8421688" cy="1325563"/>
          </a:xfrm>
        </p:spPr>
        <p:txBody>
          <a:bodyPr rtlCol="0">
            <a:normAutofit/>
          </a:bodyPr>
          <a:lstStyle/>
          <a:p>
            <a:pPr rtl="0"/>
            <a:r>
              <a:rPr lang="ru-RU" sz="6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Цели и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99466" y="4888774"/>
            <a:ext cx="4031945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Сегментация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99230" y="5395999"/>
            <a:ext cx="4031030" cy="1057308"/>
          </a:xfrm>
        </p:spPr>
        <p:txBody>
          <a:bodyPr rtlCol="0"/>
          <a:lstStyle/>
          <a:p>
            <a:pPr rtl="0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Научить модель выделять зоны подозрительные на рак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79857" y="4819762"/>
            <a:ext cx="4031945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Доступность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80370" y="5326987"/>
            <a:ext cx="4031030" cy="1057308"/>
          </a:xfrm>
        </p:spPr>
        <p:txBody>
          <a:bodyPr rtlCol="0"/>
          <a:lstStyle/>
          <a:p>
            <a:pPr rtl="0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Написать простое веб-приложение доступное в сети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4A8630CF-4723-95E9-5C97-3BC7F43EE88F}"/>
              </a:ext>
            </a:extLst>
          </p:cNvPr>
          <p:cNvSpPr txBox="1">
            <a:spLocks/>
          </p:cNvSpPr>
          <p:nvPr/>
        </p:nvSpPr>
        <p:spPr>
          <a:xfrm>
            <a:off x="6063207" y="2962464"/>
            <a:ext cx="4031945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Нейросеть</a:t>
            </a:r>
          </a:p>
        </p:txBody>
      </p:sp>
      <p:sp>
        <p:nvSpPr>
          <p:cNvPr id="12" name="Текст 3">
            <a:extLst>
              <a:ext uri="{FF2B5EF4-FFF2-40B4-BE49-F238E27FC236}">
                <a16:creationId xmlns:a16="http://schemas.microsoft.com/office/drawing/2014/main" id="{3B578B2E-EBC5-31B6-2318-88F4BA26A67B}"/>
              </a:ext>
            </a:extLst>
          </p:cNvPr>
          <p:cNvSpPr txBox="1">
            <a:spLocks/>
          </p:cNvSpPr>
          <p:nvPr/>
        </p:nvSpPr>
        <p:spPr>
          <a:xfrm>
            <a:off x="6062971" y="3469689"/>
            <a:ext cx="4031030" cy="1057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Обучить модель нейронной сети для классификации рака</a:t>
            </a: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C81AE834-CA79-D556-0F37-B82657A0EB47}"/>
              </a:ext>
            </a:extLst>
          </p:cNvPr>
          <p:cNvSpPr txBox="1">
            <a:spLocks/>
          </p:cNvSpPr>
          <p:nvPr/>
        </p:nvSpPr>
        <p:spPr>
          <a:xfrm>
            <a:off x="1598315" y="2918091"/>
            <a:ext cx="4031945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Рак молочной железы</a:t>
            </a:r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9BFB5409-6698-67F9-6B90-20F862D5E909}"/>
              </a:ext>
            </a:extLst>
          </p:cNvPr>
          <p:cNvSpPr txBox="1">
            <a:spLocks/>
          </p:cNvSpPr>
          <p:nvPr/>
        </p:nvSpPr>
        <p:spPr>
          <a:xfrm>
            <a:off x="1598079" y="3425316"/>
            <a:ext cx="4031030" cy="1057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Изучить процесс выявления рака молочной железы</a:t>
            </a:r>
          </a:p>
        </p:txBody>
      </p:sp>
      <p:sp>
        <p:nvSpPr>
          <p:cNvPr id="5" name="Номер слайда 12">
            <a:extLst>
              <a:ext uri="{FF2B5EF4-FFF2-40B4-BE49-F238E27FC236}">
                <a16:creationId xmlns:a16="http://schemas.microsoft.com/office/drawing/2014/main" id="{549F32A8-75C9-8508-5E20-0C193C1D4E3A}"/>
              </a:ext>
            </a:extLst>
          </p:cNvPr>
          <p:cNvSpPr txBox="1">
            <a:spLocks/>
          </p:cNvSpPr>
          <p:nvPr/>
        </p:nvSpPr>
        <p:spPr>
          <a:xfrm>
            <a:off x="10879883" y="6891185"/>
            <a:ext cx="542925" cy="365125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BF98F34-6BBF-B1C7-4F2E-AB3ADA7F463B}"/>
              </a:ext>
            </a:extLst>
          </p:cNvPr>
          <p:cNvSpPr txBox="1">
            <a:spLocks/>
          </p:cNvSpPr>
          <p:nvPr/>
        </p:nvSpPr>
        <p:spPr>
          <a:xfrm>
            <a:off x="1445262" y="1138015"/>
            <a:ext cx="9235417" cy="1596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Автоматизации обнаружения при помощи скрининговой маммографии</a:t>
            </a:r>
            <a:endParaRPr lang="ru-RU" sz="6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37903" y="2062463"/>
            <a:ext cx="6206097" cy="3354926"/>
          </a:xfrm>
        </p:spPr>
        <p:txBody>
          <a:bodyPr rtlCol="0">
            <a:normAutofit/>
          </a:bodyPr>
          <a:lstStyle/>
          <a:p>
            <a:pPr marL="285750" indent="-285750" algn="l" rtl="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женщины в возрасте от 40 до 74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indent="-285750" algn="l" rtl="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врачи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 rtl="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женщины, у которых есть история заболевания раком молочной железы в семье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/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6025FA-933D-D690-2B89-B2460A5077F3}"/>
              </a:ext>
            </a:extLst>
          </p:cNvPr>
          <p:cNvSpPr txBox="1">
            <a:spLocks/>
          </p:cNvSpPr>
          <p:nvPr/>
        </p:nvSpPr>
        <p:spPr>
          <a:xfrm>
            <a:off x="1497990" y="573904"/>
            <a:ext cx="84216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ru-RU" sz="6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Целевая аудитория</a:t>
            </a:r>
          </a:p>
        </p:txBody>
      </p:sp>
      <p:sp>
        <p:nvSpPr>
          <p:cNvPr id="5" name="Номер слайда 12">
            <a:extLst>
              <a:ext uri="{FF2B5EF4-FFF2-40B4-BE49-F238E27FC236}">
                <a16:creationId xmlns:a16="http://schemas.microsoft.com/office/drawing/2014/main" id="{F90BEC79-ADCA-476B-F019-A67FE11E2E30}"/>
              </a:ext>
            </a:extLst>
          </p:cNvPr>
          <p:cNvSpPr txBox="1">
            <a:spLocks/>
          </p:cNvSpPr>
          <p:nvPr/>
        </p:nvSpPr>
        <p:spPr>
          <a:xfrm>
            <a:off x="10871256" y="6321842"/>
            <a:ext cx="542925" cy="365125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7184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>
            <a:extLst>
              <a:ext uri="{FF2B5EF4-FFF2-40B4-BE49-F238E27FC236}">
                <a16:creationId xmlns:a16="http://schemas.microsoft.com/office/drawing/2014/main" id="{345EE0F8-B9D2-8920-D376-E406D7BB5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562" y="5063926"/>
            <a:ext cx="2730848" cy="151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869CD16-7E78-654E-9650-AA8684462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245" y="6007558"/>
            <a:ext cx="713917" cy="71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49788C9-262C-58C3-428B-8E19124D5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065" y="4991887"/>
            <a:ext cx="996278" cy="48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F989E97E-6E98-E8D0-8382-DCB7E37E8206}"/>
              </a:ext>
            </a:extLst>
          </p:cNvPr>
          <p:cNvSpPr txBox="1">
            <a:spLocks/>
          </p:cNvSpPr>
          <p:nvPr/>
        </p:nvSpPr>
        <p:spPr>
          <a:xfrm>
            <a:off x="1235005" y="-84720"/>
            <a:ext cx="953031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ru-RU" sz="6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Средства для разработки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7B37F2-8DD0-D778-D1AC-17EBC2D6E5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8037" y="5660750"/>
            <a:ext cx="1522906" cy="117381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DCA26E2-BFB4-9898-C903-7E4AAC06F4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163" y="4586598"/>
            <a:ext cx="931183" cy="927645"/>
          </a:xfrm>
          <a:prstGeom prst="rect">
            <a:avLst/>
          </a:prstGeom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D596DB93-D9B3-7036-6E5C-EF30C5E8670D}"/>
              </a:ext>
            </a:extLst>
          </p:cNvPr>
          <p:cNvSpPr txBox="1"/>
          <p:nvPr/>
        </p:nvSpPr>
        <p:spPr>
          <a:xfrm>
            <a:off x="2451686" y="1020956"/>
            <a:ext cx="84216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Язык программирования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Python;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Библиотеки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Scikit-Learn,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обучения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модели нейронной сети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предобработки данных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Pydicom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Skimage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обработки изображений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Seaborn,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Plotly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визуализации графиков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Среда разработки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Pycharm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интерфейсом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Notebook;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Laravel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разработки веб приложения.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64A49C97-CF03-5EAB-0464-76CC6371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829" y="4457148"/>
            <a:ext cx="1057095" cy="105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0EB6A557-6442-EE69-4FAC-212D88C18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974" y="5686629"/>
            <a:ext cx="1655753" cy="103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B5A86A8C-E01F-3C33-B164-D9A14B6966F4}"/>
              </a:ext>
            </a:extLst>
          </p:cNvPr>
          <p:cNvSpPr txBox="1">
            <a:spLocks/>
          </p:cNvSpPr>
          <p:nvPr/>
        </p:nvSpPr>
        <p:spPr>
          <a:xfrm>
            <a:off x="10871256" y="6321842"/>
            <a:ext cx="542925" cy="365125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F989E97E-6E98-E8D0-8382-DCB7E37E8206}"/>
              </a:ext>
            </a:extLst>
          </p:cNvPr>
          <p:cNvSpPr txBox="1">
            <a:spLocks/>
          </p:cNvSpPr>
          <p:nvPr/>
        </p:nvSpPr>
        <p:spPr>
          <a:xfrm>
            <a:off x="1781487" y="13356"/>
            <a:ext cx="84216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ru-RU" sz="6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Обучающий </a:t>
            </a:r>
            <a:r>
              <a:rPr lang="ru-RU" sz="6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</a:t>
            </a:r>
            <a:endParaRPr lang="ru-RU" sz="6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D596DB93-D9B3-7036-6E5C-EF30C5E8670D}"/>
              </a:ext>
            </a:extLst>
          </p:cNvPr>
          <p:cNvSpPr txBox="1"/>
          <p:nvPr/>
        </p:nvSpPr>
        <p:spPr>
          <a:xfrm>
            <a:off x="5176076" y="1572007"/>
            <a:ext cx="67999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обучения модели нейронной сети будут использоваться данные из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датасета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Радиологического общества Северной Америки (RSNA)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RSNA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датасет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состоит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примерно из 50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тысяч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изображений и содержит информацию о  возрасте и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подобных данных о пациенте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Данные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предоставляются из соревнования на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Kaggle. 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Как и большинство реальных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медицинских наборов данных, RSNA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датасет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неравномерно распределен и имеет сильный дисбаланс классов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C4E77F7-17D5-C49C-440A-0C8C8E4C9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9511" y="2408566"/>
            <a:ext cx="39" cy="3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C9CCC14-D649-F9B5-5309-8078CE615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9" y="1215417"/>
            <a:ext cx="5098967" cy="357550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F12BDDE-386F-58B1-B1C4-41B617DC6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851" y="4790919"/>
            <a:ext cx="8726118" cy="1867161"/>
          </a:xfrm>
          <a:prstGeom prst="rect">
            <a:avLst/>
          </a:prstGeom>
        </p:spPr>
      </p:pic>
      <p:sp>
        <p:nvSpPr>
          <p:cNvPr id="18" name="Номер слайда 12">
            <a:extLst>
              <a:ext uri="{FF2B5EF4-FFF2-40B4-BE49-F238E27FC236}">
                <a16:creationId xmlns:a16="http://schemas.microsoft.com/office/drawing/2014/main" id="{8ADD675B-5C46-08CB-0A4F-DD4066B67F57}"/>
              </a:ext>
            </a:extLst>
          </p:cNvPr>
          <p:cNvSpPr txBox="1">
            <a:spLocks/>
          </p:cNvSpPr>
          <p:nvPr/>
        </p:nvSpPr>
        <p:spPr>
          <a:xfrm>
            <a:off x="10871256" y="6321842"/>
            <a:ext cx="542925" cy="365125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ru-RU" smtClean="0"/>
              <a:pPr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9326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5C2939D-62CB-CE8C-DDBB-2A9FAE62C860}"/>
              </a:ext>
            </a:extLst>
          </p:cNvPr>
          <p:cNvSpPr txBox="1">
            <a:spLocks/>
          </p:cNvSpPr>
          <p:nvPr/>
        </p:nvSpPr>
        <p:spPr>
          <a:xfrm>
            <a:off x="1781487" y="13356"/>
            <a:ext cx="84216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ru-RU" sz="6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Обработка данных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F021996-77E9-B6E5-A9E6-9BFB0099D8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29"/>
          <a:stretch/>
        </p:blipFill>
        <p:spPr>
          <a:xfrm>
            <a:off x="6469361" y="2600814"/>
            <a:ext cx="4526444" cy="320271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030E20E-6556-2F37-0C73-9DC26363D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487" y="3069959"/>
            <a:ext cx="3162741" cy="1438476"/>
          </a:xfrm>
          <a:prstGeom prst="rect">
            <a:avLst/>
          </a:prstGeom>
        </p:spPr>
      </p:pic>
      <p:sp>
        <p:nvSpPr>
          <p:cNvPr id="10" name="Номер слайда 12">
            <a:extLst>
              <a:ext uri="{FF2B5EF4-FFF2-40B4-BE49-F238E27FC236}">
                <a16:creationId xmlns:a16="http://schemas.microsoft.com/office/drawing/2014/main" id="{9A67D8B8-FE9B-448E-54D7-E965A9EF9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1256" y="6321842"/>
            <a:ext cx="542925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z="1800" smtClean="0">
                <a:solidFill>
                  <a:schemeClr val="tx1"/>
                </a:solidFill>
              </a:rPr>
              <a:pPr rtl="0"/>
              <a:t>7</a:t>
            </a:fld>
            <a:endParaRPr lang="ru-RU" sz="1800" dirty="0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3BF2B9-B371-C347-D843-2238A0C9902A}"/>
              </a:ext>
            </a:extLst>
          </p:cNvPr>
          <p:cNvSpPr txBox="1">
            <a:spLocks/>
          </p:cNvSpPr>
          <p:nvPr/>
        </p:nvSpPr>
        <p:spPr>
          <a:xfrm>
            <a:off x="5436139" y="1275251"/>
            <a:ext cx="6817174" cy="88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 балансировки классов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274B9BB-0001-A76F-031E-075A4C653D92}"/>
              </a:ext>
            </a:extLst>
          </p:cNvPr>
          <p:cNvSpPr txBox="1">
            <a:spLocks/>
          </p:cNvSpPr>
          <p:nvPr/>
        </p:nvSpPr>
        <p:spPr>
          <a:xfrm>
            <a:off x="-136983" y="1361515"/>
            <a:ext cx="6817174" cy="88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Таблица корреляции фичей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682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5C2939D-62CB-CE8C-DDBB-2A9FAE62C860}"/>
              </a:ext>
            </a:extLst>
          </p:cNvPr>
          <p:cNvSpPr txBox="1">
            <a:spLocks/>
          </p:cNvSpPr>
          <p:nvPr/>
        </p:nvSpPr>
        <p:spPr>
          <a:xfrm>
            <a:off x="1781487" y="13356"/>
            <a:ext cx="84216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ru-RU" sz="6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Обработка данных</a:t>
            </a:r>
          </a:p>
        </p:txBody>
      </p:sp>
      <p:pic>
        <p:nvPicPr>
          <p:cNvPr id="7" name="Рисунок 6" descr="Изображение выглядит как текст, снимок экрана, График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978057DA-38E9-DE45-93CF-B034799C7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505" y="1626696"/>
            <a:ext cx="9418989" cy="4669906"/>
          </a:xfrm>
          <a:prstGeom prst="rect">
            <a:avLst/>
          </a:prstGeom>
        </p:spPr>
      </p:pic>
      <p:sp>
        <p:nvSpPr>
          <p:cNvPr id="2" name="Номер слайда 12">
            <a:extLst>
              <a:ext uri="{FF2B5EF4-FFF2-40B4-BE49-F238E27FC236}">
                <a16:creationId xmlns:a16="http://schemas.microsoft.com/office/drawing/2014/main" id="{4537F80E-9D9B-C092-8A09-447D586C4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1256" y="6321842"/>
            <a:ext cx="542925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z="1800" smtClean="0">
                <a:solidFill>
                  <a:schemeClr val="tx1"/>
                </a:solidFill>
              </a:rPr>
              <a:pPr rtl="0"/>
              <a:t>8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763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4D2300-BDF0-41A1-79F8-0ACD86ADE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487" y="1338919"/>
            <a:ext cx="7724873" cy="525652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5C2939D-62CB-CE8C-DDBB-2A9FAE62C860}"/>
              </a:ext>
            </a:extLst>
          </p:cNvPr>
          <p:cNvSpPr txBox="1">
            <a:spLocks/>
          </p:cNvSpPr>
          <p:nvPr/>
        </p:nvSpPr>
        <p:spPr>
          <a:xfrm>
            <a:off x="1132435" y="13356"/>
            <a:ext cx="99271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ru-RU" sz="6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Обработка изображений</a:t>
            </a:r>
          </a:p>
        </p:txBody>
      </p:sp>
      <p:sp>
        <p:nvSpPr>
          <p:cNvPr id="7" name="Номер слайда 12">
            <a:extLst>
              <a:ext uri="{FF2B5EF4-FFF2-40B4-BE49-F238E27FC236}">
                <a16:creationId xmlns:a16="http://schemas.microsoft.com/office/drawing/2014/main" id="{9784F874-5932-DC40-7BB8-11BF7164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1256" y="6321842"/>
            <a:ext cx="542925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z="1800" smtClean="0">
                <a:solidFill>
                  <a:schemeClr val="tx1"/>
                </a:solidFill>
              </a:rPr>
              <a:pPr rtl="0"/>
              <a:t>9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46144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F97B18F-50BC-4F30-8373-93489E845F8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4CF2EF3-001F-4BE9-81B3-86ECBBF94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1208</TotalTime>
  <Words>515</Words>
  <Application>Microsoft Office PowerPoint</Application>
  <PresentationFormat>Широкоэкранный</PresentationFormat>
  <Paragraphs>106</Paragraphs>
  <Slides>17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Цели и задачи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Архитектура нейронной сети</vt:lpstr>
      <vt:lpstr>Процесс обучения</vt:lpstr>
      <vt:lpstr>Мера качества модели</vt:lpstr>
      <vt:lpstr>Сегментация изображения</vt:lpstr>
      <vt:lpstr>Сравнительный анализ</vt:lpstr>
      <vt:lpstr>Веб приложение</vt:lpstr>
      <vt:lpstr>Заключение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Набор слайдов для презентации</dc:title>
  <dc:creator>Скурский Степан</dc:creator>
  <cp:lastModifiedBy>Ан Вячеслав Александрович</cp:lastModifiedBy>
  <cp:revision>21</cp:revision>
  <dcterms:created xsi:type="dcterms:W3CDTF">2022-06-09T03:51:40Z</dcterms:created>
  <dcterms:modified xsi:type="dcterms:W3CDTF">2023-06-22T14:39:38Z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